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12" d="100"/>
          <a:sy n="112" d="100"/>
        </p:scale>
        <p:origin x="-1480" y="-4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5A8B0-5CA4-E341-9645-732AF7F5439F}" type="datetimeFigureOut">
              <a:rPr lang="de-DE" smtClean="0"/>
              <a:t>31.05.20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8FFC88-1748-0E45-A6E5-7E10F3A2224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02700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666924-3C61-D94A-8CF5-F1DB35BFDB30}" type="datetimeFigureOut">
              <a:rPr lang="de-DE" smtClean="0"/>
              <a:t>31.05.20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33269-E4A7-D34E-9D5C-33B0D8B492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308005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804F8-AEE0-1040-A3C9-B83A8D8FA169}" type="datetime1">
              <a:rPr lang="de-CH" smtClean="0"/>
              <a:t>31.05.20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2481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35C20-99A2-0447-B890-677D1F68BE42}" type="datetime1">
              <a:rPr lang="de-CH" smtClean="0"/>
              <a:t>31.05.20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7414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26EB8-F6A7-064D-B33C-296058D97798}" type="datetime1">
              <a:rPr lang="de-CH" smtClean="0"/>
              <a:t>31.05.20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192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5C7A9-AEBF-BE47-8471-BDDC68ABA4D0}" type="datetime1">
              <a:rPr lang="de-CH" smtClean="0"/>
              <a:t>31.05.20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329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B3869-9727-A64F-A556-B0EEEFE30059}" type="datetime1">
              <a:rPr lang="de-CH" smtClean="0"/>
              <a:t>31.05.20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30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52E77-9A5E-B54F-B803-1FDF7056372C}" type="datetime1">
              <a:rPr lang="de-CH" smtClean="0"/>
              <a:t>31.05.20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5623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9DFD0-5FAC-C148-897C-0D6552649BFD}" type="datetime1">
              <a:rPr lang="de-CH" smtClean="0"/>
              <a:t>31.05.20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511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154C2-0746-2847-A6A0-6D9CE06A4DE2}" type="datetime1">
              <a:rPr lang="de-CH" smtClean="0"/>
              <a:t>31.05.20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3235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D1560-2B82-FB41-8081-038F83B7BD40}" type="datetime1">
              <a:rPr lang="de-CH" smtClean="0"/>
              <a:t>31.05.20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3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13FE-B15D-8941-9921-7A4A09A1A1DE}" type="datetime1">
              <a:rPr lang="de-CH" smtClean="0"/>
              <a:t>31.05.20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4995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FC519-B162-C540-952C-9BAAC893B773}" type="datetime1">
              <a:rPr lang="de-CH" smtClean="0"/>
              <a:t>31.05.20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3695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 descr="Digitalisierung.jpg"/>
          <p:cNvPicPr>
            <a:picLocks noChangeAspect="1"/>
          </p:cNvPicPr>
          <p:nvPr userDrawn="1"/>
        </p:nvPicPr>
        <p:blipFill>
          <a:blip r:embed="rId1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767462" y="2431278"/>
            <a:ext cx="6721476" cy="2131968"/>
          </a:xfrm>
          <a:prstGeom prst="rect">
            <a:avLst/>
          </a:prstGeom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dirty="0" smtClean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C9B8B-0D91-F447-9D96-581E0B5AA966}" type="datetime1">
              <a:rPr lang="de-CH" smtClean="0"/>
              <a:t>31.05.20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54DFA-4542-1443-8DA4-2EA12A15A134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Bild 6" descr="Kalari Logo.png"/>
          <p:cNvPicPr>
            <a:picLocks noChangeAspect="1"/>
          </p:cNvPicPr>
          <p:nvPr userDrawn="1"/>
        </p:nvPicPr>
        <p:blipFill>
          <a:blip r:embed="rId14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191" y="4234312"/>
            <a:ext cx="3561604" cy="262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595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2700" b="1" dirty="0" smtClean="0">
                <a:latin typeface="Arial"/>
                <a:cs typeface="Arial"/>
              </a:rPr>
              <a:t>Kick-Off </a:t>
            </a:r>
            <a:r>
              <a:rPr lang="de-DE" sz="2700" b="1" dirty="0" err="1" smtClean="0">
                <a:latin typeface="Arial"/>
                <a:cs typeface="Arial"/>
              </a:rPr>
              <a:t>Digitalization</a:t>
            </a:r>
            <a:r>
              <a:rPr lang="de-DE" sz="2700" b="1" dirty="0" smtClean="0">
                <a:latin typeface="Arial"/>
                <a:cs typeface="Arial"/>
              </a:rPr>
              <a:t> Project </a:t>
            </a:r>
            <a:r>
              <a:rPr lang="de-DE" sz="2700" b="1" dirty="0" err="1" smtClean="0">
                <a:latin typeface="Arial"/>
                <a:cs typeface="Arial"/>
              </a:rPr>
              <a:t>Appletree</a:t>
            </a:r>
            <a:r>
              <a:rPr lang="de-DE" sz="2700" b="1" dirty="0" smtClean="0">
                <a:latin typeface="Arial"/>
                <a:cs typeface="Arial"/>
              </a:rPr>
              <a:t/>
            </a:r>
            <a:br>
              <a:rPr lang="de-DE" sz="2700" b="1" dirty="0" smtClean="0">
                <a:latin typeface="Arial"/>
                <a:cs typeface="Arial"/>
              </a:rPr>
            </a:br>
            <a:r>
              <a:rPr lang="de-DE" sz="1200" dirty="0" err="1" smtClean="0">
                <a:latin typeface="Arial"/>
                <a:cs typeface="Arial"/>
              </a:rPr>
              <a:t>With</a:t>
            </a:r>
            <a:r>
              <a:rPr lang="de-DE" sz="1200" dirty="0" smtClean="0">
                <a:latin typeface="Arial"/>
                <a:cs typeface="Arial"/>
              </a:rPr>
              <a:t> an illustrative Case Study on </a:t>
            </a:r>
            <a:r>
              <a:rPr lang="de-DE" sz="1200" dirty="0" err="1" smtClean="0">
                <a:latin typeface="Arial"/>
                <a:cs typeface="Arial"/>
              </a:rPr>
              <a:t>the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Digitalization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of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Hazlenut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Ltd.‘s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>
                <a:latin typeface="Arial"/>
                <a:cs typeface="Arial"/>
              </a:rPr>
              <a:t>I</a:t>
            </a:r>
            <a:r>
              <a:rPr lang="de-DE" sz="1200" dirty="0" smtClean="0">
                <a:latin typeface="Arial"/>
                <a:cs typeface="Arial"/>
              </a:rPr>
              <a:t>nitial </a:t>
            </a:r>
            <a:r>
              <a:rPr lang="de-DE" sz="1200" dirty="0" err="1" smtClean="0">
                <a:latin typeface="Arial"/>
                <a:cs typeface="Arial"/>
              </a:rPr>
              <a:t>Procurement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Process</a:t>
            </a:r>
            <a:endParaRPr lang="de-DE" sz="1200" dirty="0">
              <a:latin typeface="Arial"/>
              <a:cs typeface="Arial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30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hteck 33"/>
          <p:cNvSpPr/>
          <p:nvPr/>
        </p:nvSpPr>
        <p:spPr>
          <a:xfrm>
            <a:off x="6106945" y="4508920"/>
            <a:ext cx="3054615" cy="234908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400" b="1" dirty="0" smtClean="0">
                <a:latin typeface="Arial"/>
                <a:cs typeface="Arial"/>
              </a:rPr>
              <a:t>Welcome!</a:t>
            </a:r>
            <a:endParaRPr lang="de-DE" sz="2400" b="1" dirty="0">
              <a:latin typeface="Arial"/>
              <a:cs typeface="Arial"/>
            </a:endParaRPr>
          </a:p>
        </p:txBody>
      </p:sp>
      <p:grpSp>
        <p:nvGrpSpPr>
          <p:cNvPr id="15" name="Gruppierung 14"/>
          <p:cNvGrpSpPr/>
          <p:nvPr/>
        </p:nvGrpSpPr>
        <p:grpSpPr>
          <a:xfrm>
            <a:off x="240632" y="1603095"/>
            <a:ext cx="8662736" cy="1296736"/>
            <a:chOff x="240632" y="1297907"/>
            <a:chExt cx="8662736" cy="1296736"/>
          </a:xfrm>
        </p:grpSpPr>
        <p:sp>
          <p:nvSpPr>
            <p:cNvPr id="5" name="Rechteck 4"/>
            <p:cNvSpPr/>
            <p:nvPr/>
          </p:nvSpPr>
          <p:spPr>
            <a:xfrm>
              <a:off x="240632" y="1497848"/>
              <a:ext cx="8662736" cy="94915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" name="Bild 3" descr="salome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632" y="1297907"/>
              <a:ext cx="1296736" cy="1296736"/>
            </a:xfrm>
            <a:prstGeom prst="rect">
              <a:avLst/>
            </a:prstGeom>
          </p:spPr>
        </p:pic>
      </p:grpSp>
      <p:sp>
        <p:nvSpPr>
          <p:cNvPr id="11" name="Rechteck 10"/>
          <p:cNvSpPr/>
          <p:nvPr/>
        </p:nvSpPr>
        <p:spPr>
          <a:xfrm>
            <a:off x="240632" y="3296289"/>
            <a:ext cx="8662736" cy="949158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/>
          <p:cNvSpPr/>
          <p:nvPr/>
        </p:nvSpPr>
        <p:spPr>
          <a:xfrm>
            <a:off x="240632" y="4789542"/>
            <a:ext cx="8662736" cy="949158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8" name="Bild 17" descr="Kalari 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253" y="1803036"/>
            <a:ext cx="1288464" cy="949158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1657684" y="1908283"/>
            <a:ext cx="59765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Arial"/>
                <a:cs typeface="Arial"/>
              </a:rPr>
              <a:t>Salome Knecht </a:t>
            </a:r>
            <a:r>
              <a:rPr lang="de-DE" sz="1200" dirty="0" smtClean="0">
                <a:latin typeface="Arial"/>
                <a:cs typeface="Arial"/>
              </a:rPr>
              <a:t>(Organizer)</a:t>
            </a:r>
            <a:endParaRPr lang="de-DE" sz="1200" dirty="0">
              <a:latin typeface="Arial"/>
              <a:cs typeface="Arial"/>
            </a:endParaRPr>
          </a:p>
          <a:p>
            <a:r>
              <a:rPr lang="de-DE" sz="1200" dirty="0" smtClean="0">
                <a:latin typeface="Arial"/>
                <a:cs typeface="Arial"/>
              </a:rPr>
              <a:t>Partner / Head </a:t>
            </a:r>
            <a:r>
              <a:rPr lang="de-DE" sz="1200" dirty="0" err="1" smtClean="0">
                <a:latin typeface="Arial"/>
                <a:cs typeface="Arial"/>
              </a:rPr>
              <a:t>Digitalization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of</a:t>
            </a:r>
            <a:r>
              <a:rPr lang="de-DE" sz="1200" dirty="0" smtClean="0">
                <a:latin typeface="Arial"/>
                <a:cs typeface="Arial"/>
              </a:rPr>
              <a:t> Business </a:t>
            </a:r>
            <a:r>
              <a:rPr lang="de-DE" sz="1200" dirty="0" err="1" smtClean="0">
                <a:latin typeface="Arial"/>
                <a:cs typeface="Arial"/>
              </a:rPr>
              <a:t>Processes</a:t>
            </a:r>
            <a:endParaRPr lang="de-DE" sz="1200" dirty="0" smtClean="0">
              <a:latin typeface="Arial"/>
              <a:cs typeface="Arial"/>
            </a:endParaRPr>
          </a:p>
          <a:p>
            <a:r>
              <a:rPr lang="de-DE" sz="1200" dirty="0" err="1" smtClean="0">
                <a:latin typeface="Arial"/>
                <a:cs typeface="Arial"/>
              </a:rPr>
              <a:t>Kalari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Consultancy</a:t>
            </a:r>
            <a:r>
              <a:rPr lang="de-DE" sz="1200" dirty="0" smtClean="0">
                <a:latin typeface="Arial"/>
                <a:cs typeface="Arial"/>
              </a:rPr>
              <a:t> Ltd.</a:t>
            </a:r>
          </a:p>
        </p:txBody>
      </p:sp>
      <p:sp>
        <p:nvSpPr>
          <p:cNvPr id="20" name="Textfeld 19"/>
          <p:cNvSpPr txBox="1"/>
          <p:nvPr/>
        </p:nvSpPr>
        <p:spPr>
          <a:xfrm>
            <a:off x="1657684" y="3405064"/>
            <a:ext cx="59765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solidFill>
                  <a:srgbClr val="000000"/>
                </a:solidFill>
                <a:latin typeface="Arial"/>
                <a:cs typeface="Arial"/>
              </a:rPr>
              <a:t>Esther Zaugg 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(</a:t>
            </a:r>
            <a:r>
              <a:rPr lang="de-DE" sz="1200" dirty="0" err="1" smtClean="0">
                <a:solidFill>
                  <a:srgbClr val="000000"/>
                </a:solidFill>
                <a:latin typeface="Arial"/>
                <a:cs typeface="Arial"/>
              </a:rPr>
              <a:t>Prospective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 Customer </a:t>
            </a:r>
            <a:r>
              <a:rPr lang="de-DE" sz="1200" dirty="0" err="1" smtClean="0">
                <a:solidFill>
                  <a:srgbClr val="000000"/>
                </a:solidFill>
                <a:latin typeface="Arial"/>
                <a:cs typeface="Arial"/>
              </a:rPr>
              <a:t>of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Arial"/>
                <a:cs typeface="Arial"/>
              </a:rPr>
              <a:t>Kalari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)</a:t>
            </a:r>
            <a:endParaRPr lang="de-DE" sz="120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COO</a:t>
            </a:r>
          </a:p>
          <a:p>
            <a:r>
              <a:rPr lang="de-DE" sz="1200" dirty="0" err="1" smtClean="0">
                <a:solidFill>
                  <a:srgbClr val="000000"/>
                </a:solidFill>
                <a:latin typeface="Arial"/>
                <a:cs typeface="Arial"/>
              </a:rPr>
              <a:t>Appletree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 Ltd.</a:t>
            </a:r>
          </a:p>
        </p:txBody>
      </p:sp>
      <p:pic>
        <p:nvPicPr>
          <p:cNvPr id="21" name="Bild 20" descr="Appletree 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904" y="3530131"/>
            <a:ext cx="1978879" cy="548803"/>
          </a:xfrm>
          <a:prstGeom prst="rect">
            <a:avLst/>
          </a:prstGeom>
        </p:spPr>
      </p:pic>
      <p:sp>
        <p:nvSpPr>
          <p:cNvPr id="22" name="Textfeld 21"/>
          <p:cNvSpPr txBox="1"/>
          <p:nvPr/>
        </p:nvSpPr>
        <p:spPr>
          <a:xfrm>
            <a:off x="1657684" y="4906901"/>
            <a:ext cx="59765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solidFill>
                  <a:srgbClr val="000000"/>
                </a:solidFill>
                <a:latin typeface="Arial"/>
                <a:cs typeface="Arial"/>
              </a:rPr>
              <a:t>Philipp </a:t>
            </a:r>
            <a:r>
              <a:rPr lang="de-DE" b="1" dirty="0" err="1" smtClean="0">
                <a:solidFill>
                  <a:srgbClr val="000000"/>
                </a:solidFill>
                <a:latin typeface="Arial"/>
                <a:cs typeface="Arial"/>
              </a:rPr>
              <a:t>Kempter</a:t>
            </a:r>
            <a:r>
              <a:rPr lang="de-DE" b="1" dirty="0" smtClean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(Former Customer </a:t>
            </a:r>
            <a:r>
              <a:rPr lang="de-DE" sz="1200" dirty="0" err="1" smtClean="0">
                <a:solidFill>
                  <a:srgbClr val="000000"/>
                </a:solidFill>
                <a:latin typeface="Arial"/>
                <a:cs typeface="Arial"/>
              </a:rPr>
              <a:t>of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Arial"/>
                <a:cs typeface="Arial"/>
              </a:rPr>
              <a:t>Kalari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)</a:t>
            </a:r>
          </a:p>
          <a:p>
            <a:r>
              <a:rPr lang="de-DE" sz="1200" dirty="0" err="1" smtClean="0">
                <a:solidFill>
                  <a:srgbClr val="000000"/>
                </a:solidFill>
                <a:latin typeface="Arial"/>
                <a:cs typeface="Arial"/>
              </a:rPr>
              <a:t>Process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Arial"/>
                <a:cs typeface="Arial"/>
              </a:rPr>
              <a:t>Owner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 Initial </a:t>
            </a:r>
            <a:r>
              <a:rPr lang="de-DE" sz="1200" dirty="0" err="1" smtClean="0">
                <a:solidFill>
                  <a:srgbClr val="000000"/>
                </a:solidFill>
                <a:latin typeface="Arial"/>
                <a:cs typeface="Arial"/>
              </a:rPr>
              <a:t>Procurement</a:t>
            </a:r>
            <a:endParaRPr lang="de-DE" sz="1200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de-DE" sz="1200" dirty="0" err="1" smtClean="0">
                <a:solidFill>
                  <a:srgbClr val="000000"/>
                </a:solidFill>
                <a:latin typeface="Arial"/>
                <a:cs typeface="Arial"/>
              </a:rPr>
              <a:t>Hazlenut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cs typeface="Arial"/>
              </a:rPr>
              <a:t> Ltd. </a:t>
            </a:r>
          </a:p>
        </p:txBody>
      </p:sp>
      <p:pic>
        <p:nvPicPr>
          <p:cNvPr id="33" name="Bild 32" descr="Hazlenut 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489" y="5020050"/>
            <a:ext cx="2715956" cy="415269"/>
          </a:xfrm>
          <a:prstGeom prst="rect">
            <a:avLst/>
          </a:prstGeom>
        </p:spPr>
      </p:pic>
      <p:pic>
        <p:nvPicPr>
          <p:cNvPr id="35" name="Bild 34"/>
          <p:cNvPicPr>
            <a:picLocks noChangeAspect="1"/>
          </p:cNvPicPr>
          <p:nvPr/>
        </p:nvPicPr>
        <p:blipFill rotWithShape="1">
          <a:blip r:embed="rId6"/>
          <a:srcRect t="5734" b="17735"/>
          <a:stretch/>
        </p:blipFill>
        <p:spPr>
          <a:xfrm>
            <a:off x="240633" y="3014456"/>
            <a:ext cx="1296735" cy="1494464"/>
          </a:xfrm>
          <a:prstGeom prst="rect">
            <a:avLst/>
          </a:prstGeom>
        </p:spPr>
      </p:pic>
      <p:pic>
        <p:nvPicPr>
          <p:cNvPr id="36" name="Bild 35" descr="Philipp K.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32" y="4630934"/>
            <a:ext cx="1296736" cy="1296736"/>
          </a:xfrm>
          <a:prstGeom prst="rect">
            <a:avLst/>
          </a:prstGeom>
        </p:spPr>
      </p:pic>
      <p:sp>
        <p:nvSpPr>
          <p:cNvPr id="37" name="Foliennummernplatzhalter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5071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Symbol" charset="2"/>
              <a:buChar char="-"/>
            </a:pPr>
            <a:r>
              <a:rPr lang="de-DE" sz="1600" dirty="0" err="1" smtClean="0">
                <a:latin typeface="Arial"/>
                <a:cs typeface="Arial"/>
              </a:rPr>
              <a:t>Manufacturer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and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distributor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of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valves</a:t>
            </a:r>
            <a:r>
              <a:rPr lang="de-DE" sz="1600" dirty="0" smtClean="0">
                <a:latin typeface="Arial"/>
                <a:cs typeface="Arial"/>
              </a:rPr>
              <a:t>, </a:t>
            </a:r>
            <a:r>
              <a:rPr lang="de-DE" sz="1600" dirty="0" err="1" smtClean="0">
                <a:latin typeface="Arial"/>
                <a:cs typeface="Arial"/>
              </a:rPr>
              <a:t>installation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systems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and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housing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technologies</a:t>
            </a:r>
            <a:endParaRPr lang="de-DE" sz="1600" dirty="0" smtClean="0">
              <a:latin typeface="Arial"/>
              <a:cs typeface="Arial"/>
            </a:endParaRPr>
          </a:p>
          <a:p>
            <a:pPr>
              <a:buFont typeface="Symbol" charset="2"/>
              <a:buChar char="-"/>
            </a:pPr>
            <a:r>
              <a:rPr lang="de-DE" sz="1600" dirty="0" err="1" smtClean="0">
                <a:latin typeface="Arial"/>
                <a:cs typeface="Arial"/>
              </a:rPr>
              <a:t>Digitalization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project</a:t>
            </a:r>
            <a:r>
              <a:rPr lang="de-DE" sz="1600" dirty="0" smtClean="0">
                <a:latin typeface="Arial"/>
                <a:cs typeface="Arial"/>
              </a:rPr>
              <a:t> Initial </a:t>
            </a:r>
            <a:r>
              <a:rPr lang="de-DE" sz="1600" dirty="0" err="1" smtClean="0">
                <a:latin typeface="Arial"/>
                <a:cs typeface="Arial"/>
              </a:rPr>
              <a:t>Procurement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Process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let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by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Kalari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Consultancy</a:t>
            </a:r>
            <a:r>
              <a:rPr lang="de-DE" sz="1600" dirty="0" smtClean="0">
                <a:latin typeface="Arial"/>
                <a:cs typeface="Arial"/>
              </a:rPr>
              <a:t> Ltd. In </a:t>
            </a:r>
            <a:r>
              <a:rPr lang="de-DE" sz="1600" dirty="0" err="1" smtClean="0">
                <a:latin typeface="Arial"/>
                <a:cs typeface="Arial"/>
              </a:rPr>
              <a:t>January</a:t>
            </a:r>
            <a:r>
              <a:rPr lang="de-DE" sz="1600" dirty="0" smtClean="0">
                <a:latin typeface="Arial"/>
                <a:cs typeface="Arial"/>
              </a:rPr>
              <a:t> 2020</a:t>
            </a:r>
          </a:p>
          <a:p>
            <a:pPr>
              <a:buFont typeface="Symbol" charset="2"/>
              <a:buChar char="-"/>
            </a:pPr>
            <a:r>
              <a:rPr lang="de-DE" sz="1600" dirty="0" err="1" smtClean="0">
                <a:latin typeface="Arial"/>
                <a:cs typeface="Arial"/>
              </a:rPr>
              <a:t>Successful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project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implementation</a:t>
            </a:r>
            <a:r>
              <a:rPr lang="de-DE" sz="1600" dirty="0" smtClean="0">
                <a:latin typeface="Arial"/>
                <a:cs typeface="Arial"/>
              </a:rPr>
              <a:t> in May 2020</a:t>
            </a:r>
          </a:p>
          <a:p>
            <a:pPr>
              <a:buFont typeface="Symbol" charset="2"/>
              <a:buChar char="-"/>
            </a:pPr>
            <a:r>
              <a:rPr lang="de-DE" sz="1600" dirty="0" err="1" smtClean="0">
                <a:latin typeface="Arial"/>
                <a:cs typeface="Arial"/>
              </a:rPr>
              <a:t>Hazlenut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nowadays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is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one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of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the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very</a:t>
            </a:r>
            <a:r>
              <a:rPr lang="de-DE" sz="1600" dirty="0" smtClean="0">
                <a:latin typeface="Arial"/>
                <a:cs typeface="Arial"/>
              </a:rPr>
              <a:t> positive </a:t>
            </a:r>
            <a:r>
              <a:rPr lang="de-DE" sz="1600" dirty="0" err="1" smtClean="0">
                <a:latin typeface="Arial"/>
                <a:cs typeface="Arial"/>
              </a:rPr>
              <a:t>customer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voices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for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Kalari</a:t>
            </a:r>
            <a:r>
              <a:rPr lang="de-DE" sz="1600" dirty="0" smtClean="0">
                <a:latin typeface="Arial"/>
                <a:cs typeface="Arial"/>
              </a:rPr>
              <a:t> </a:t>
            </a:r>
            <a:r>
              <a:rPr lang="de-DE" sz="1600" dirty="0" err="1" smtClean="0">
                <a:latin typeface="Arial"/>
                <a:cs typeface="Arial"/>
              </a:rPr>
              <a:t>Consultancy</a:t>
            </a:r>
            <a:r>
              <a:rPr lang="de-DE" sz="1600" dirty="0" smtClean="0">
                <a:latin typeface="Arial"/>
                <a:cs typeface="Arial"/>
              </a:rPr>
              <a:t> Ltd.</a:t>
            </a:r>
            <a:endParaRPr lang="de-DE" sz="1600" dirty="0">
              <a:latin typeface="Arial"/>
              <a:cs typeface="Arial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3</a:t>
            </a:fld>
            <a:endParaRPr lang="de-DE"/>
          </a:p>
        </p:txBody>
      </p:sp>
      <p:pic>
        <p:nvPicPr>
          <p:cNvPr id="5" name="Bild 4" descr="Hazlenut Logo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929"/>
          <a:stretch/>
        </p:blipFill>
        <p:spPr>
          <a:xfrm>
            <a:off x="136077" y="6356350"/>
            <a:ext cx="1757644" cy="389082"/>
          </a:xfrm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400" b="1" dirty="0" smtClean="0">
                <a:latin typeface="Arial"/>
                <a:cs typeface="Arial"/>
              </a:rPr>
              <a:t>Case Study Initial </a:t>
            </a:r>
            <a:r>
              <a:rPr lang="de-DE" sz="2400" b="1" dirty="0" err="1" smtClean="0">
                <a:latin typeface="Arial"/>
                <a:cs typeface="Arial"/>
              </a:rPr>
              <a:t>Procurement</a:t>
            </a:r>
            <a:r>
              <a:rPr lang="de-DE" sz="2400" b="1" dirty="0" smtClean="0">
                <a:latin typeface="Arial"/>
                <a:cs typeface="Arial"/>
              </a:rPr>
              <a:t> </a:t>
            </a:r>
            <a:r>
              <a:rPr lang="de-DE" sz="2400" b="1" dirty="0" err="1" smtClean="0">
                <a:latin typeface="Arial"/>
                <a:cs typeface="Arial"/>
              </a:rPr>
              <a:t>Process</a:t>
            </a:r>
            <a:r>
              <a:rPr lang="de-DE" sz="2400" b="1" dirty="0" smtClean="0">
                <a:latin typeface="Arial"/>
                <a:cs typeface="Arial"/>
              </a:rPr>
              <a:t> </a:t>
            </a:r>
            <a:r>
              <a:rPr lang="de-DE" sz="2400" b="1" dirty="0" err="1" smtClean="0">
                <a:latin typeface="Arial"/>
                <a:cs typeface="Arial"/>
              </a:rPr>
              <a:t>at</a:t>
            </a:r>
            <a:r>
              <a:rPr lang="de-DE" sz="2400" b="1" dirty="0" smtClean="0">
                <a:latin typeface="Arial"/>
                <a:cs typeface="Arial"/>
              </a:rPr>
              <a:t> </a:t>
            </a:r>
            <a:r>
              <a:rPr lang="de-DE" sz="2400" b="1" dirty="0" err="1" smtClean="0">
                <a:latin typeface="Arial"/>
                <a:cs typeface="Arial"/>
              </a:rPr>
              <a:t>Hazlenut</a:t>
            </a:r>
            <a:endParaRPr lang="de-DE" sz="2400" b="1" dirty="0">
              <a:latin typeface="Arial"/>
              <a:cs typeface="Arial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-124736" y="6126163"/>
            <a:ext cx="22906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i="1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 </a:t>
            </a:r>
            <a:r>
              <a:rPr lang="de-DE" sz="1200" i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</a:t>
            </a:r>
            <a:r>
              <a:rPr lang="de-DE" sz="1200" i="1" dirty="0" err="1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ooperation</a:t>
            </a:r>
            <a:r>
              <a:rPr lang="de-DE" sz="1200" i="1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de-DE" sz="1200" i="1" dirty="0" err="1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with</a:t>
            </a:r>
            <a:r>
              <a:rPr lang="de-DE" sz="1200" i="1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:</a:t>
            </a:r>
            <a:endParaRPr lang="de-DE" sz="1200" i="1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060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4</a:t>
            </a:fld>
            <a:endParaRPr lang="de-DE"/>
          </a:p>
        </p:txBody>
      </p:sp>
      <p:pic>
        <p:nvPicPr>
          <p:cNvPr id="5" name="Bild 4" descr="Hazlenut Logo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929"/>
          <a:stretch/>
        </p:blipFill>
        <p:spPr>
          <a:xfrm>
            <a:off x="136077" y="6356350"/>
            <a:ext cx="1757644" cy="389082"/>
          </a:xfrm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400" b="1" dirty="0" smtClean="0">
                <a:latin typeface="Arial"/>
                <a:cs typeface="Arial"/>
              </a:rPr>
              <a:t>Case Study Initial </a:t>
            </a:r>
            <a:r>
              <a:rPr lang="de-DE" sz="2400" b="1" dirty="0" err="1" smtClean="0">
                <a:latin typeface="Arial"/>
                <a:cs typeface="Arial"/>
              </a:rPr>
              <a:t>Procurement</a:t>
            </a:r>
            <a:r>
              <a:rPr lang="de-DE" sz="2400" b="1" dirty="0" smtClean="0">
                <a:latin typeface="Arial"/>
                <a:cs typeface="Arial"/>
              </a:rPr>
              <a:t> </a:t>
            </a:r>
            <a:r>
              <a:rPr lang="de-DE" sz="2400" b="1" dirty="0" err="1" smtClean="0">
                <a:latin typeface="Arial"/>
                <a:cs typeface="Arial"/>
              </a:rPr>
              <a:t>Process</a:t>
            </a:r>
            <a:r>
              <a:rPr lang="de-DE" sz="2400" b="1" dirty="0" smtClean="0">
                <a:latin typeface="Arial"/>
                <a:cs typeface="Arial"/>
              </a:rPr>
              <a:t> </a:t>
            </a:r>
            <a:r>
              <a:rPr lang="de-DE" sz="2400" b="1" dirty="0" err="1" smtClean="0">
                <a:latin typeface="Arial"/>
                <a:cs typeface="Arial"/>
              </a:rPr>
              <a:t>Hazlenut</a:t>
            </a:r>
            <a:r>
              <a:rPr lang="de-DE" sz="2400" b="1" dirty="0" smtClean="0">
                <a:latin typeface="Arial"/>
                <a:cs typeface="Arial"/>
              </a:rPr>
              <a:t> (I/II)</a:t>
            </a:r>
            <a:endParaRPr lang="de-DE" sz="2400" b="1" dirty="0">
              <a:latin typeface="Arial"/>
              <a:cs typeface="Arial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-124736" y="6126163"/>
            <a:ext cx="22906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i="1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 </a:t>
            </a:r>
            <a:r>
              <a:rPr lang="de-DE" sz="1200" i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</a:t>
            </a:r>
            <a:r>
              <a:rPr lang="de-DE" sz="1200" i="1" dirty="0" err="1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ooperation</a:t>
            </a:r>
            <a:r>
              <a:rPr lang="de-DE" sz="1200" i="1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de-DE" sz="1200" i="1" dirty="0" err="1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with</a:t>
            </a:r>
            <a:r>
              <a:rPr lang="de-DE" sz="1200" i="1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:</a:t>
            </a:r>
            <a:endParaRPr lang="de-DE" sz="1200" i="1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57200" y="2326632"/>
            <a:ext cx="4026209" cy="34134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  <a:p>
            <a:pPr algn="ctr"/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457200" y="4672782"/>
            <a:ext cx="40262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1200" dirty="0" err="1" smtClean="0">
                <a:latin typeface="Arial"/>
                <a:cs typeface="Arial"/>
              </a:rPr>
              <a:t>Process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conduct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entirely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based</a:t>
            </a:r>
            <a:r>
              <a:rPr lang="de-DE" sz="1200" dirty="0" smtClean="0">
                <a:latin typeface="Arial"/>
                <a:cs typeface="Arial"/>
              </a:rPr>
              <a:t> on </a:t>
            </a:r>
            <a:r>
              <a:rPr lang="de-DE" sz="1200" dirty="0" err="1" smtClean="0">
                <a:latin typeface="Arial"/>
                <a:cs typeface="Arial"/>
              </a:rPr>
              <a:t>physical</a:t>
            </a:r>
            <a:r>
              <a:rPr lang="de-DE" sz="1200" dirty="0" smtClean="0">
                <a:latin typeface="Arial"/>
                <a:cs typeface="Arial"/>
              </a:rPr>
              <a:t> “Laufblatt“</a:t>
            </a:r>
          </a:p>
          <a:p>
            <a:pPr marL="285750" indent="-285750">
              <a:buFontTx/>
              <a:buChar char="-"/>
            </a:pPr>
            <a:r>
              <a:rPr lang="de-DE" sz="1200" dirty="0" err="1" smtClean="0">
                <a:latin typeface="Arial"/>
                <a:cs typeface="Arial"/>
              </a:rPr>
              <a:t>Handwritten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and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sent</a:t>
            </a:r>
            <a:r>
              <a:rPr lang="de-DE" sz="1200" dirty="0" smtClean="0">
                <a:latin typeface="Arial"/>
                <a:cs typeface="Arial"/>
              </a:rPr>
              <a:t> via </a:t>
            </a:r>
            <a:r>
              <a:rPr lang="de-DE" sz="1200" dirty="0" err="1" smtClean="0">
                <a:latin typeface="Arial"/>
                <a:cs typeface="Arial"/>
              </a:rPr>
              <a:t>internal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post</a:t>
            </a:r>
            <a:endParaRPr lang="de-DE" sz="1200" dirty="0" smtClean="0">
              <a:latin typeface="Arial"/>
              <a:cs typeface="Arial"/>
            </a:endParaRPr>
          </a:p>
          <a:p>
            <a:pPr marL="285750" indent="-285750">
              <a:buFontTx/>
              <a:buChar char="-"/>
            </a:pPr>
            <a:r>
              <a:rPr lang="de-DE" sz="1200" dirty="0" err="1" smtClean="0">
                <a:latin typeface="Arial"/>
                <a:cs typeface="Arial"/>
              </a:rPr>
              <a:t>No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standardization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or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digitalization</a:t>
            </a:r>
            <a:endParaRPr lang="de-DE" sz="1200" dirty="0">
              <a:latin typeface="Arial"/>
              <a:cs typeface="Arial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660592" y="2326632"/>
            <a:ext cx="4026209" cy="34134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  <a:p>
            <a:pPr algn="ctr"/>
            <a:endParaRPr lang="de-DE" dirty="0"/>
          </a:p>
        </p:txBody>
      </p:sp>
      <p:pic>
        <p:nvPicPr>
          <p:cNvPr id="11" name="Bild 10" descr="Macintosh HD:Users:salomeknecht:Desktop:Initial Procurement Process To-Be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675" y="2996126"/>
            <a:ext cx="3533714" cy="4648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Nach unten gekrümmter Pfeil 13"/>
          <p:cNvSpPr/>
          <p:nvPr/>
        </p:nvSpPr>
        <p:spPr>
          <a:xfrm>
            <a:off x="2165872" y="2451374"/>
            <a:ext cx="4773986" cy="544752"/>
          </a:xfrm>
          <a:prstGeom prst="curvedDownArrow">
            <a:avLst>
              <a:gd name="adj1" fmla="val 52000"/>
              <a:gd name="adj2" fmla="val 106653"/>
              <a:gd name="adj3" fmla="val 25000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pic>
        <p:nvPicPr>
          <p:cNvPr id="8" name="Bild 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515" y="2996126"/>
            <a:ext cx="1670714" cy="1435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Textfeld 14"/>
          <p:cNvSpPr txBox="1"/>
          <p:nvPr/>
        </p:nvSpPr>
        <p:spPr>
          <a:xfrm>
            <a:off x="4660591" y="4672782"/>
            <a:ext cx="40262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1200" dirty="0" smtClean="0">
                <a:latin typeface="Arial"/>
                <a:cs typeface="Arial"/>
              </a:rPr>
              <a:t>Data </a:t>
            </a:r>
            <a:r>
              <a:rPr lang="de-DE" sz="1200" dirty="0" err="1" smtClean="0">
                <a:latin typeface="Arial"/>
                <a:cs typeface="Arial"/>
              </a:rPr>
              <a:t>collection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by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chatbot</a:t>
            </a:r>
            <a:endParaRPr lang="de-DE" sz="1200" dirty="0" smtClean="0">
              <a:latin typeface="Arial"/>
              <a:cs typeface="Arial"/>
            </a:endParaRPr>
          </a:p>
          <a:p>
            <a:pPr marL="285750" indent="-285750">
              <a:buFontTx/>
              <a:buChar char="-"/>
            </a:pPr>
            <a:r>
              <a:rPr lang="de-DE" sz="1200" dirty="0" err="1" smtClean="0">
                <a:latin typeface="Arial"/>
                <a:cs typeface="Arial"/>
              </a:rPr>
              <a:t>Automated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supplier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selection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and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contacting</a:t>
            </a:r>
            <a:r>
              <a:rPr lang="de-DE" sz="1200" dirty="0" smtClean="0">
                <a:latin typeface="Arial"/>
                <a:cs typeface="Arial"/>
              </a:rPr>
              <a:t>, </a:t>
            </a:r>
            <a:r>
              <a:rPr lang="de-DE" sz="1200" dirty="0" err="1" smtClean="0">
                <a:latin typeface="Arial"/>
                <a:cs typeface="Arial"/>
              </a:rPr>
              <a:t>data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entry</a:t>
            </a:r>
            <a:r>
              <a:rPr lang="de-DE" sz="1200" dirty="0" smtClean="0">
                <a:latin typeface="Arial"/>
                <a:cs typeface="Arial"/>
              </a:rPr>
              <a:t> in SAP, </a:t>
            </a:r>
            <a:r>
              <a:rPr lang="de-DE" sz="1200" dirty="0" err="1" smtClean="0">
                <a:latin typeface="Arial"/>
                <a:cs typeface="Arial"/>
              </a:rPr>
              <a:t>order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triggering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and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price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calculation</a:t>
            </a:r>
            <a:endParaRPr lang="de-DE" sz="1200" dirty="0" smtClean="0">
              <a:latin typeface="Arial"/>
              <a:cs typeface="Arial"/>
            </a:endParaRPr>
          </a:p>
          <a:p>
            <a:pPr marL="285750" indent="-285750">
              <a:buFontTx/>
              <a:buChar char="-"/>
            </a:pPr>
            <a:r>
              <a:rPr lang="de-DE" sz="1200" dirty="0" smtClean="0">
                <a:latin typeface="Arial"/>
                <a:cs typeface="Arial"/>
              </a:rPr>
              <a:t>Overall: </a:t>
            </a:r>
            <a:r>
              <a:rPr lang="de-DE" sz="1200" dirty="0" err="1" smtClean="0">
                <a:latin typeface="Arial"/>
                <a:cs typeface="Arial"/>
              </a:rPr>
              <a:t>much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leaner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and</a:t>
            </a:r>
            <a:r>
              <a:rPr lang="de-DE" sz="1200" dirty="0" smtClean="0">
                <a:latin typeface="Arial"/>
                <a:cs typeface="Arial"/>
              </a:rPr>
              <a:t> simpler </a:t>
            </a:r>
            <a:r>
              <a:rPr lang="de-DE" sz="1200" dirty="0" err="1" smtClean="0">
                <a:latin typeface="Arial"/>
                <a:cs typeface="Arial"/>
              </a:rPr>
              <a:t>process</a:t>
            </a:r>
            <a:endParaRPr lang="de-DE" sz="1200" dirty="0">
              <a:latin typeface="Arial"/>
              <a:cs typeface="Arial"/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457201" y="1340033"/>
            <a:ext cx="8229600" cy="839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b="1" dirty="0" smtClean="0">
                <a:solidFill>
                  <a:srgbClr val="000000"/>
                </a:solidFill>
                <a:latin typeface="Arial"/>
                <a:cs typeface="Arial"/>
              </a:rPr>
              <a:t>Initial </a:t>
            </a:r>
            <a:r>
              <a:rPr lang="de-DE" sz="1200" b="1" dirty="0" err="1" smtClean="0">
                <a:solidFill>
                  <a:srgbClr val="000000"/>
                </a:solidFill>
                <a:latin typeface="Arial"/>
                <a:cs typeface="Arial"/>
              </a:rPr>
              <a:t>Procurement</a:t>
            </a:r>
            <a:r>
              <a:rPr lang="de-DE" sz="1200" b="1" dirty="0" smtClean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200" b="1" dirty="0" err="1" smtClean="0">
                <a:solidFill>
                  <a:srgbClr val="000000"/>
                </a:solidFill>
                <a:latin typeface="Arial"/>
                <a:cs typeface="Arial"/>
              </a:rPr>
              <a:t>Process</a:t>
            </a:r>
            <a:r>
              <a:rPr lang="de-DE" sz="1200" b="1" dirty="0" smtClean="0">
                <a:solidFill>
                  <a:srgbClr val="000000"/>
                </a:solidFill>
                <a:latin typeface="Arial"/>
                <a:cs typeface="Arial"/>
              </a:rPr>
              <a:t>: </a:t>
            </a:r>
          </a:p>
          <a:p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activities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taken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if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a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product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is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sold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to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a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client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for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the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first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time.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Unites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all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steps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,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from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collecting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data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and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specification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of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the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product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,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creating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it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in SAP,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triggering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the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component‘s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procurement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until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the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clearance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for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sales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to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the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client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.</a:t>
            </a:r>
            <a:endParaRPr lang="de-DE" sz="12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3" name="Explosion 1 2"/>
          <p:cNvSpPr/>
          <p:nvPr/>
        </p:nvSpPr>
        <p:spPr>
          <a:xfrm rot="1166884">
            <a:off x="7869709" y="2179319"/>
            <a:ext cx="1247360" cy="916562"/>
          </a:xfrm>
          <a:prstGeom prst="irregularSeal1">
            <a:avLst/>
          </a:prstGeom>
          <a:solidFill>
            <a:srgbClr val="D99694"/>
          </a:solidFill>
          <a:ln>
            <a:solidFill>
              <a:srgbClr val="95373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/>
          <p:cNvSpPr txBox="1"/>
          <p:nvPr/>
        </p:nvSpPr>
        <p:spPr>
          <a:xfrm rot="1948601">
            <a:off x="8220919" y="2482660"/>
            <a:ext cx="544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 smtClean="0"/>
              <a:t>Now</a:t>
            </a:r>
            <a:endParaRPr lang="de-DE" sz="1200" b="1" dirty="0"/>
          </a:p>
        </p:txBody>
      </p:sp>
    </p:spTree>
    <p:extLst>
      <p:ext uri="{BB962C8B-B14F-4D97-AF65-F5344CB8AC3E}">
        <p14:creationId xmlns:p14="http://schemas.microsoft.com/office/powerpoint/2010/main" val="4089026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5</a:t>
            </a:fld>
            <a:endParaRPr lang="de-DE"/>
          </a:p>
        </p:txBody>
      </p:sp>
      <p:pic>
        <p:nvPicPr>
          <p:cNvPr id="5" name="Bild 4" descr="Hazlenut Logo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929"/>
          <a:stretch/>
        </p:blipFill>
        <p:spPr>
          <a:xfrm>
            <a:off x="136077" y="6356350"/>
            <a:ext cx="1757644" cy="389082"/>
          </a:xfrm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400" b="1" dirty="0" smtClean="0">
                <a:latin typeface="Arial"/>
                <a:cs typeface="Arial"/>
              </a:rPr>
              <a:t>Case Study Initial </a:t>
            </a:r>
            <a:r>
              <a:rPr lang="de-DE" sz="2400" b="1" dirty="0" err="1" smtClean="0">
                <a:latin typeface="Arial"/>
                <a:cs typeface="Arial"/>
              </a:rPr>
              <a:t>Procurement</a:t>
            </a:r>
            <a:r>
              <a:rPr lang="de-DE" sz="2400" b="1" dirty="0" smtClean="0">
                <a:latin typeface="Arial"/>
                <a:cs typeface="Arial"/>
              </a:rPr>
              <a:t> </a:t>
            </a:r>
            <a:r>
              <a:rPr lang="de-DE" sz="2400" b="1" dirty="0" err="1" smtClean="0">
                <a:latin typeface="Arial"/>
                <a:cs typeface="Arial"/>
              </a:rPr>
              <a:t>Process</a:t>
            </a:r>
            <a:r>
              <a:rPr lang="de-DE" sz="2400" b="1" dirty="0" smtClean="0">
                <a:latin typeface="Arial"/>
                <a:cs typeface="Arial"/>
              </a:rPr>
              <a:t> </a:t>
            </a:r>
            <a:r>
              <a:rPr lang="de-DE" sz="2400" b="1" dirty="0" err="1" smtClean="0">
                <a:latin typeface="Arial"/>
                <a:cs typeface="Arial"/>
              </a:rPr>
              <a:t>Hazlenut</a:t>
            </a:r>
            <a:r>
              <a:rPr lang="de-DE" sz="2400" b="1" dirty="0" smtClean="0">
                <a:latin typeface="Arial"/>
                <a:cs typeface="Arial"/>
              </a:rPr>
              <a:t> (II/II)</a:t>
            </a:r>
            <a:endParaRPr lang="de-DE" sz="2400" b="1" dirty="0">
              <a:latin typeface="Arial"/>
              <a:cs typeface="Arial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-124736" y="6126163"/>
            <a:ext cx="22906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i="1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 </a:t>
            </a:r>
            <a:r>
              <a:rPr lang="de-DE" sz="1200" i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</a:t>
            </a:r>
            <a:r>
              <a:rPr lang="de-DE" sz="1200" i="1" dirty="0" err="1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ooperation</a:t>
            </a:r>
            <a:r>
              <a:rPr lang="de-DE" sz="1200" i="1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de-DE" sz="1200" i="1" dirty="0" err="1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with</a:t>
            </a:r>
            <a:r>
              <a:rPr lang="de-DE" sz="1200" i="1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:</a:t>
            </a:r>
            <a:endParaRPr lang="de-DE" sz="1200" i="1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57199" y="1340033"/>
            <a:ext cx="4026209" cy="47861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4660591" y="1340033"/>
            <a:ext cx="4026209" cy="47861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  <a:p>
            <a:pPr algn="ctr"/>
            <a:endParaRPr lang="de-DE" dirty="0"/>
          </a:p>
        </p:txBody>
      </p:sp>
      <p:pic>
        <p:nvPicPr>
          <p:cNvPr id="11" name="Bild 10" descr="Macintosh HD:Users:salomeknecht:Desktop:Initial Procurement Process To-Be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674" y="2009527"/>
            <a:ext cx="3533714" cy="4648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Nach unten gekrümmter Pfeil 13"/>
          <p:cNvSpPr/>
          <p:nvPr/>
        </p:nvSpPr>
        <p:spPr>
          <a:xfrm>
            <a:off x="2165871" y="1464775"/>
            <a:ext cx="4773986" cy="544752"/>
          </a:xfrm>
          <a:prstGeom prst="curvedDownArrow">
            <a:avLst>
              <a:gd name="adj1" fmla="val 52000"/>
              <a:gd name="adj2" fmla="val 106653"/>
              <a:gd name="adj3" fmla="val 25000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pic>
        <p:nvPicPr>
          <p:cNvPr id="8" name="Bild 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514" y="2009527"/>
            <a:ext cx="1670714" cy="1435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Rechteck 21"/>
          <p:cNvSpPr/>
          <p:nvPr/>
        </p:nvSpPr>
        <p:spPr>
          <a:xfrm>
            <a:off x="581935" y="3718716"/>
            <a:ext cx="3772486" cy="22429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Symbol" charset="2"/>
              <a:buChar char="-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No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standardization</a:t>
            </a:r>
            <a:endParaRPr lang="de-DE" sz="1200" dirty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Symbol" charset="2"/>
              <a:buChar char="-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No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machine-readability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and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automatic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processing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Symbol" charset="2"/>
              <a:buChar char="-"/>
            </a:pP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Potential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for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interpretation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and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misunderstandings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Symbol" charset="2"/>
              <a:buChar char="-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Hazard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of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data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loss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Symbol" charset="2"/>
              <a:buChar char="-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No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business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continuity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plan</a:t>
            </a:r>
          </a:p>
          <a:p>
            <a:pPr marL="171450" indent="-171450">
              <a:buFont typeface="Symbol" charset="2"/>
              <a:buChar char="-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Inefficiencies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and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a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great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amount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of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manual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work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Symbol" charset="2"/>
              <a:buChar char="-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No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central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storage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of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data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Symbol" charset="2"/>
              <a:buChar char="-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Redundancies</a:t>
            </a:r>
            <a:endParaRPr lang="de-DE" sz="12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23" name="Rechteck 22"/>
          <p:cNvSpPr/>
          <p:nvPr/>
        </p:nvSpPr>
        <p:spPr>
          <a:xfrm>
            <a:off x="4800279" y="3718716"/>
            <a:ext cx="3772486" cy="22429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charset="2"/>
              <a:buChar char="ü"/>
            </a:pP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Efficiency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gains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through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smart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automation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, massive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reduction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of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manual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intervention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Wingdings" charset="2"/>
              <a:buChar char="ü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Standardized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and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structured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data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collection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Wingdings" charset="2"/>
              <a:buChar char="ü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Centralized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storage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of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supplier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responses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Wingdings" charset="2"/>
              <a:buChar char="ü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Digitalized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workflow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Wingdings" charset="2"/>
              <a:buChar char="ü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Completeness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and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unambiguity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of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data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Wingdings" charset="2"/>
              <a:buChar char="ü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No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unnecessary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delays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Wingdings" charset="2"/>
              <a:buChar char="ü"/>
            </a:pP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Automated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application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of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business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rules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and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policies</a:t>
            </a:r>
            <a:endParaRPr lang="de-DE" sz="1200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171450" indent="-171450">
              <a:buFont typeface="Wingdings" charset="2"/>
              <a:buChar char="ü"/>
            </a:pP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Lean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process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with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a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clear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overall</a:t>
            </a:r>
            <a:r>
              <a:rPr lang="de-DE" sz="1200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Arial"/>
                <a:cs typeface="Arial"/>
              </a:rPr>
              <a:t>structure</a:t>
            </a:r>
            <a:endParaRPr lang="de-DE" sz="1200" dirty="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44023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>
                <a:latin typeface="Arial"/>
                <a:cs typeface="Arial"/>
              </a:rPr>
              <a:t>Thank</a:t>
            </a:r>
            <a:r>
              <a:rPr lang="de-DE" dirty="0" smtClean="0">
                <a:latin typeface="Arial"/>
                <a:cs typeface="Arial"/>
              </a:rPr>
              <a:t> </a:t>
            </a:r>
            <a:r>
              <a:rPr lang="de-DE" dirty="0" err="1" smtClean="0">
                <a:latin typeface="Arial"/>
                <a:cs typeface="Arial"/>
              </a:rPr>
              <a:t>you</a:t>
            </a:r>
            <a:r>
              <a:rPr lang="de-DE" dirty="0" smtClean="0">
                <a:latin typeface="Arial"/>
                <a:cs typeface="Arial"/>
              </a:rPr>
              <a:t> </a:t>
            </a:r>
            <a:r>
              <a:rPr lang="de-DE" dirty="0" err="1" smtClean="0">
                <a:latin typeface="Arial"/>
                <a:cs typeface="Arial"/>
              </a:rPr>
              <a:t>and</a:t>
            </a:r>
            <a:r>
              <a:rPr lang="de-DE" dirty="0" smtClean="0">
                <a:latin typeface="Arial"/>
                <a:cs typeface="Arial"/>
              </a:rPr>
              <a:t> Goodbye!</a:t>
            </a:r>
            <a:br>
              <a:rPr lang="de-DE" dirty="0" smtClean="0">
                <a:latin typeface="Arial"/>
                <a:cs typeface="Arial"/>
              </a:rPr>
            </a:br>
            <a:r>
              <a:rPr lang="de-DE" sz="1200" dirty="0" err="1" smtClean="0">
                <a:latin typeface="Arial"/>
                <a:cs typeface="Arial"/>
              </a:rPr>
              <a:t>Should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you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have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any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further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questions</a:t>
            </a:r>
            <a:r>
              <a:rPr lang="de-DE" sz="1200" dirty="0" smtClean="0">
                <a:latin typeface="Arial"/>
                <a:cs typeface="Arial"/>
              </a:rPr>
              <a:t>, </a:t>
            </a:r>
            <a:r>
              <a:rPr lang="de-DE" sz="1200" dirty="0" err="1" smtClean="0">
                <a:latin typeface="Arial"/>
                <a:cs typeface="Arial"/>
              </a:rPr>
              <a:t>please</a:t>
            </a:r>
            <a:r>
              <a:rPr lang="de-DE" sz="1200" dirty="0" smtClean="0">
                <a:latin typeface="Arial"/>
                <a:cs typeface="Arial"/>
              </a:rPr>
              <a:t> do not </a:t>
            </a:r>
            <a:r>
              <a:rPr lang="de-DE" sz="1200" dirty="0" err="1" smtClean="0">
                <a:latin typeface="Arial"/>
                <a:cs typeface="Arial"/>
              </a:rPr>
              <a:t>hesitate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to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contact</a:t>
            </a:r>
            <a:r>
              <a:rPr lang="de-DE" sz="1200" dirty="0" smtClean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digibpkalari@gmail.com</a:t>
            </a:r>
            <a:r>
              <a:rPr lang="de-DE" sz="1200" dirty="0" smtClean="0">
                <a:latin typeface="Arial"/>
                <a:cs typeface="Arial"/>
              </a:rPr>
              <a:t>.</a:t>
            </a:r>
            <a:endParaRPr lang="de-DE" dirty="0">
              <a:latin typeface="Arial"/>
              <a:cs typeface="Arial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54DFA-4542-1443-8DA4-2EA12A15A13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962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</Words>
  <Application>Microsoft Macintosh PowerPoint</Application>
  <PresentationFormat>Bildschirmpräsentation (4:3)</PresentationFormat>
  <Paragraphs>53</Paragraphs>
  <Slides>6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7" baseType="lpstr">
      <vt:lpstr>Office-Design</vt:lpstr>
      <vt:lpstr>Kick-Off Digitalization Project Appletree With an illustrative Case Study on the Digitalization of Hazlenut Ltd.‘s Initial Procurement Process</vt:lpstr>
      <vt:lpstr>Welcome!</vt:lpstr>
      <vt:lpstr>Case Study Initial Procurement Process at Hazlenut</vt:lpstr>
      <vt:lpstr>Case Study Initial Procurement Process Hazlenut (I/II)</vt:lpstr>
      <vt:lpstr>Case Study Initial Procurement Process Hazlenut (II/II)</vt:lpstr>
      <vt:lpstr>Thank you and Goodbye! Should you have any further questions, please do not hesitate to contact digibpkalari@gmail.com.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Salome Knecht</dc:creator>
  <cp:lastModifiedBy>Salome Knecht</cp:lastModifiedBy>
  <cp:revision>32</cp:revision>
  <dcterms:created xsi:type="dcterms:W3CDTF">2020-05-31T12:02:00Z</dcterms:created>
  <dcterms:modified xsi:type="dcterms:W3CDTF">2020-05-31T13:51:18Z</dcterms:modified>
</cp:coreProperties>
</file>

<file path=docProps/thumbnail.jpeg>
</file>